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302" r:id="rId3"/>
    <p:sldId id="394" r:id="rId4"/>
    <p:sldId id="365" r:id="rId5"/>
    <p:sldId id="396" r:id="rId6"/>
    <p:sldId id="397" r:id="rId7"/>
    <p:sldId id="398" r:id="rId8"/>
    <p:sldId id="399" r:id="rId9"/>
    <p:sldId id="400" r:id="rId10"/>
    <p:sldId id="393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nsolas" panose="020B0609020204030204" pitchFamily="49" charset="0"/>
      <p:regular r:id="rId17"/>
      <p:bold r:id="rId18"/>
      <p:italic r:id="rId19"/>
      <p:boldItalic r:id="rId20"/>
    </p:embeddedFont>
    <p:embeddedFont>
      <p:font typeface="Ink Free" panose="03080402000500000000" pitchFamily="66" charset="0"/>
      <p:regular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B1668B-99DF-4C5A-82FA-C91A2D31A0C3}">
          <p14:sldIdLst>
            <p14:sldId id="256"/>
            <p14:sldId id="302"/>
            <p14:sldId id="394"/>
            <p14:sldId id="365"/>
            <p14:sldId id="396"/>
            <p14:sldId id="397"/>
            <p14:sldId id="398"/>
            <p14:sldId id="399"/>
            <p14:sldId id="400"/>
            <p14:sldId id="3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6" y="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E5181-6CF5-45F7-A87A-E0E0B1FD754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7F07-1250-4CCE-B198-1B288701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7219-6BA5-47F5-B7F1-6B0D754E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665163"/>
            <a:ext cx="10814539" cy="23876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6012-95F5-425E-AD5B-78B7ACF1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3237828"/>
            <a:ext cx="1012874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56B6-995F-4046-9C61-053D0E27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64DE-480B-420F-9649-4F8E696E08E0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E065-1B81-411E-9A3E-A77A78A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6926-26F3-46DC-9948-0AFC9748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E862F-A43D-4114-BCB5-88FBB072B5E3}"/>
              </a:ext>
            </a:extLst>
          </p:cNvPr>
          <p:cNvCxnSpPr/>
          <p:nvPr userDrawn="1"/>
        </p:nvCxnSpPr>
        <p:spPr>
          <a:xfrm>
            <a:off x="539260" y="3055777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9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82A-A252-4658-90F3-CD841E6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BDDE-3FD4-4076-B384-750403C8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770-ADA8-4EC3-8F93-CD06C87E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16D0-8311-4107-9726-6B805E7D05BA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9407-A07E-4CD6-8B79-2C5C32D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9943-4565-4756-87D7-A459B5D6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61F6-0B3C-4567-ADE2-6CD20FC7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F20CE-3E28-49C5-A941-80470819E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5335-11AE-43FA-B4FF-7C5C91A9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57A-5C88-417A-A763-5AC779462A5F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B1C4-4B7A-48D9-8638-70DF828B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D15E-A1E1-4C0C-A962-2AD1B80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7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2" y="1562695"/>
            <a:ext cx="8786527" cy="4688086"/>
          </a:xfrm>
          <a:prstGeom prst="rect">
            <a:avLst/>
          </a:prstGeom>
        </p:spPr>
        <p:txBody>
          <a:bodyPr/>
          <a:lstStyle>
            <a:lvl1pPr marL="257166" indent="-257166">
              <a:defRPr>
                <a:solidFill>
                  <a:schemeClr val="tx1"/>
                </a:solidFill>
              </a:defRPr>
            </a:lvl1pPr>
            <a:lvl2pPr marL="514332" indent="-257166">
              <a:spcBef>
                <a:spcPts val="1125"/>
              </a:spcBef>
              <a:defRPr>
                <a:solidFill>
                  <a:schemeClr val="tx1"/>
                </a:solidFill>
              </a:defRPr>
            </a:lvl2pPr>
            <a:lvl3pPr marL="707206" indent="-257166">
              <a:spcBef>
                <a:spcPts val="562"/>
              </a:spcBef>
              <a:defRPr sz="2812">
                <a:solidFill>
                  <a:schemeClr val="tx1"/>
                </a:solidFill>
              </a:defRPr>
            </a:lvl3pPr>
            <a:lvl4pPr marL="900080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4pPr>
            <a:lvl5pPr marL="1092955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9803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1262062"/>
            <a:ext cx="10985501" cy="537436"/>
          </a:xfrm>
          <a:prstGeom prst="rect">
            <a:avLst/>
          </a:prstGeom>
        </p:spPr>
        <p:txBody>
          <a:bodyPr anchor="t"/>
          <a:lstStyle>
            <a:lvl1pPr>
              <a:defRPr sz="4219" spc="-84"/>
            </a:lvl1pPr>
          </a:lstStyle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747110"/>
            <a:ext cx="10985501" cy="350543"/>
          </a:xfrm>
          <a:prstGeom prst="rect">
            <a:avLst/>
          </a:prstGeom>
        </p:spPr>
        <p:txBody>
          <a:bodyPr lIns="24383" tIns="24383" rIns="24383" bIns="24383"/>
          <a:lstStyle>
            <a:lvl1pPr defTabSz="321933">
              <a:defRPr sz="2084">
                <a:solidFill>
                  <a:srgbClr val="005493"/>
                </a:solidFill>
              </a:defRPr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450439"/>
            <a:ext cx="10985501" cy="3096005"/>
          </a:xfrm>
          <a:prstGeom prst="rect">
            <a:avLst/>
          </a:prstGeom>
        </p:spPr>
        <p:txBody>
          <a:bodyPr/>
          <a:lstStyle>
            <a:lvl1pPr marL="303599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1pPr>
            <a:lvl2pPr marL="73220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2pPr>
            <a:lvl3pPr marL="116081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3pPr>
            <a:lvl4pPr marL="158942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4pPr>
            <a:lvl5pPr marL="201803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61499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FD4-467E-4EDE-93EA-052F5B39A4E5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3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02D-7499-4BDC-8BA2-825474D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0BCC-FEA6-4C8B-92DD-12ECC6BE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6A10-0098-476E-99F2-6C7151D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CBE2-D5BE-47AC-ADC2-9CDFC1D0CF90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9B59-28A4-457E-A9FE-D43E630E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26F7-7826-4EEA-BCF7-F8DB1CCC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FB97FE-BFE6-42A0-A36F-BB63DB3E7E5E}"/>
              </a:ext>
            </a:extLst>
          </p:cNvPr>
          <p:cNvCxnSpPr/>
          <p:nvPr userDrawn="1"/>
        </p:nvCxnSpPr>
        <p:spPr>
          <a:xfrm>
            <a:off x="831850" y="4562475"/>
            <a:ext cx="1052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08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F8A4-82FA-4F62-BD67-4673378F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252-C68E-46D7-AAA5-ABB7CE5E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2B70-F8CF-48C4-AE1C-C9CF7101D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02AF-9677-413A-B99A-8C8BE955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EDB1-CE74-4951-85A2-0B01C2128E28}" type="datetime1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4DCA-3AF1-43DA-9E55-2BF67A61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3AD69-C005-4694-9D91-F1A98096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5F67E-03A6-4630-A98D-6CACA3FBDDE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34C9-6E2F-41F7-9D31-6E37FA5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BC22-43A4-440D-AAD7-465FAB57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FE43-C4CC-4FF0-B176-0C879EF2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20B2B-FD99-4575-BC29-4A9B8A50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A5329-47DA-4A08-8E7B-D898E11B7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8467-E7C4-4D3F-99C5-6D3AC3B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B92-A5C2-4807-A9DC-9EDE6CBFB241}" type="datetime1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2D386-C960-49F4-8E0B-5A602B21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938FD-9718-4972-A4A8-237B1A2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689-97C8-4C74-9DA9-41C0380C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868A-EEF3-4A9B-8549-9BADCF2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55A0-C911-4F03-82FC-7E5926047D46}" type="datetime1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0DFD-410D-4C41-9994-4C58047D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F3D0-5AE9-4747-A0A6-354F066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EEB6-6E3B-42EF-B771-796D5DACD6D4}"/>
              </a:ext>
            </a:extLst>
          </p:cNvPr>
          <p:cNvCxnSpPr/>
          <p:nvPr userDrawn="1"/>
        </p:nvCxnSpPr>
        <p:spPr>
          <a:xfrm>
            <a:off x="838200" y="132556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7A444-7D99-4911-9642-3917FA6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7EE0-7771-4CD5-9B2B-3550753A54A1}" type="datetime1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2BF4-8CCE-40F5-87BF-30A8215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BF9-93A3-4F18-ADE7-E0E4F97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5BC0-2C78-4530-B512-097E3FFC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D3CA-F128-4EAA-A043-41667828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EE186-B06D-4105-84EF-95DBBCFDA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6144-00CA-4143-8DA2-416236D7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18B3-0E87-4416-A9B8-D891968C2727}" type="datetime1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8B172-43F1-4139-BF32-2DEDF278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CB3DF-517A-4E87-8D32-82F85C39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2A09-5B90-4641-93CD-8F57AD55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350F3-B3CE-4CFF-8DA5-52A7B3D17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6664C-6D02-4CF4-9578-EE17046F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9906-37E8-4C3E-9239-E2780C69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6A42-A091-4468-A075-64A31BE59948}" type="datetime1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D540-F8F7-41A2-9AF8-CA9DC367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D207D-A9AE-4993-85BC-0A490AE0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3986" TargetMode="External"/><Relationship Id="rId2" Type="http://schemas.openxmlformats.org/officeDocument/2006/relationships/hyperlink" Target="http://foo.bar.examp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ols.ietf.org/html/rfc882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5BC5-92E6-4F5A-B981-1C5EE9758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ym typeface="Calibri" charset="0"/>
              </a:rPr>
              <a:t>CS 4350: Fundamentals of Software Engineering</a:t>
            </a:r>
            <a:br>
              <a:rPr lang="en-US" altLang="en-US" sz="3200" dirty="0">
                <a:sym typeface="Calibri" charset="0"/>
              </a:rPr>
            </a:br>
            <a:r>
              <a:rPr lang="en-US" altLang="en-US" sz="3200" dirty="0">
                <a:sym typeface="Calibri" charset="0"/>
              </a:rPr>
              <a:t>CS 5500: Foundations of Software Engineering</a:t>
            </a:r>
            <a:br>
              <a:rPr lang="en-US" altLang="en-US" sz="3200" dirty="0">
                <a:sym typeface="Calibri" charset="0"/>
              </a:rPr>
            </a:br>
            <a:br>
              <a:rPr lang="en-US" altLang="en-US" sz="3200" dirty="0">
                <a:sym typeface="Calibri" charset="0"/>
              </a:rPr>
            </a:br>
            <a:r>
              <a:rPr lang="en-US" altLang="en-US" sz="3200" dirty="0">
                <a:sym typeface="Calibri" charset="0"/>
              </a:rPr>
              <a:t>Su</a:t>
            </a:r>
            <a:r>
              <a:rPr lang="en-US" altLang="en-US" dirty="0">
                <a:sym typeface="Calibri" charset="0"/>
              </a:rPr>
              <a:t>pplementary Slides for 2/11/21</a:t>
            </a:r>
            <a:endParaRPr lang="en-US" sz="32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B356C44-32EB-4AC4-94B7-A86895491E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Mitch Wand</a:t>
            </a:r>
          </a:p>
          <a:p>
            <a:pPr>
              <a:lnSpc>
                <a:spcPct val="100000"/>
              </a:lnSpc>
            </a:pPr>
            <a:r>
              <a:rPr lang="en-US" dirty="0"/>
              <a:t>Khoury College of Computer Sciences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C5E2E-7170-455B-A37A-DBAC705C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1E0F83-128C-4844-B1D8-8287D973A350}"/>
              </a:ext>
            </a:extLst>
          </p:cNvPr>
          <p:cNvSpPr/>
          <p:nvPr/>
        </p:nvSpPr>
        <p:spPr>
          <a:xfrm>
            <a:off x="705730" y="58696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C5962"/>
                </a:solidFill>
              </a:rPr>
              <a:t>© 2021 Jonathan Bell, John </a:t>
            </a:r>
            <a:r>
              <a:rPr lang="en-US" dirty="0" err="1">
                <a:solidFill>
                  <a:srgbClr val="5C5962"/>
                </a:solidFill>
              </a:rPr>
              <a:t>Boyland</a:t>
            </a:r>
            <a:r>
              <a:rPr lang="en-US" dirty="0">
                <a:solidFill>
                  <a:srgbClr val="5C5962"/>
                </a:solidFill>
              </a:rPr>
              <a:t> and Mitch Wand. Released under the </a:t>
            </a:r>
            <a:r>
              <a:rPr lang="en-US" dirty="0">
                <a:solidFill>
                  <a:srgbClr val="D41B2C"/>
                </a:solidFill>
                <a:hlinkClick r:id="rId2"/>
              </a:rPr>
              <a:t>CC BY-SA</a:t>
            </a:r>
            <a:r>
              <a:rPr lang="en-US" dirty="0">
                <a:solidFill>
                  <a:srgbClr val="5C5962"/>
                </a:solidFill>
              </a:rPr>
              <a:t> 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676B4-A3B7-4F54-BB9B-77B6F454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names for the layers in our client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A36B2-8A46-45A4-B223-08999B17C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927C46-B671-44E3-A2D9-09E8314D2D69}"/>
              </a:ext>
            </a:extLst>
          </p:cNvPr>
          <p:cNvSpPr/>
          <p:nvPr/>
        </p:nvSpPr>
        <p:spPr>
          <a:xfrm>
            <a:off x="1050130" y="1793080"/>
            <a:ext cx="7236619" cy="9973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index.ts</a:t>
            </a:r>
            <a:r>
              <a:rPr lang="en-US" dirty="0">
                <a:solidFill>
                  <a:schemeClr val="tx1"/>
                </a:solidFill>
              </a:rPr>
              <a:t> : contains scripts to be executed.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Calls: </a:t>
            </a:r>
            <a:r>
              <a:rPr lang="en-US" dirty="0" err="1">
                <a:solidFill>
                  <a:schemeClr val="tx1"/>
                </a:solidFill>
              </a:rPr>
              <a:t>getTranscript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getStudentIDs</a:t>
            </a:r>
            <a:r>
              <a:rPr lang="en-US" dirty="0">
                <a:solidFill>
                  <a:schemeClr val="tx1"/>
                </a:solidFill>
              </a:rPr>
              <a:t>, etc., corresponding to the REST endpoints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22877E-8E06-4707-9BA5-03D7B454C621}"/>
              </a:ext>
            </a:extLst>
          </p:cNvPr>
          <p:cNvSpPr/>
          <p:nvPr/>
        </p:nvSpPr>
        <p:spPr>
          <a:xfrm>
            <a:off x="1050130" y="3103562"/>
            <a:ext cx="7236619" cy="8143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dataService.ts</a:t>
            </a:r>
            <a:r>
              <a:rPr lang="en-US" dirty="0">
                <a:solidFill>
                  <a:schemeClr val="tx1"/>
                </a:solidFill>
              </a:rPr>
              <a:t>: provides REST endpoints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exports: </a:t>
            </a:r>
            <a:r>
              <a:rPr lang="en-US" dirty="0" err="1">
                <a:solidFill>
                  <a:schemeClr val="tx1"/>
                </a:solidFill>
              </a:rPr>
              <a:t>getTranscript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getStudentIDs</a:t>
            </a:r>
            <a:r>
              <a:rPr lang="en-US" dirty="0">
                <a:solidFill>
                  <a:schemeClr val="tx1"/>
                </a:solidFill>
              </a:rPr>
              <a:t>, etc.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58154A-7C3F-4335-A6F3-48910FB59659}"/>
              </a:ext>
            </a:extLst>
          </p:cNvPr>
          <p:cNvSpPr/>
          <p:nvPr/>
        </p:nvSpPr>
        <p:spPr>
          <a:xfrm>
            <a:off x="1050130" y="4414043"/>
            <a:ext cx="7236619" cy="8143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remoteService.ts</a:t>
            </a:r>
            <a:r>
              <a:rPr lang="en-US" dirty="0">
                <a:solidFill>
                  <a:schemeClr val="tx1"/>
                </a:solidFill>
              </a:rPr>
              <a:t> : provides http methods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exports: </a:t>
            </a:r>
            <a:r>
              <a:rPr lang="en-US" dirty="0" err="1">
                <a:solidFill>
                  <a:schemeClr val="tx1"/>
                </a:solidFill>
              </a:rPr>
              <a:t>remoteGet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remotePost</a:t>
            </a:r>
            <a:r>
              <a:rPr lang="en-US" dirty="0">
                <a:solidFill>
                  <a:schemeClr val="tx1"/>
                </a:solidFill>
              </a:rPr>
              <a:t>, etc.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96AE2B-6ED7-4B62-9A41-DC6036167778}"/>
              </a:ext>
            </a:extLst>
          </p:cNvPr>
          <p:cNvSpPr/>
          <p:nvPr/>
        </p:nvSpPr>
        <p:spPr>
          <a:xfrm>
            <a:off x="1050130" y="5724524"/>
            <a:ext cx="7236619" cy="8143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axios</a:t>
            </a:r>
            <a:r>
              <a:rPr lang="en-US" dirty="0">
                <a:solidFill>
                  <a:schemeClr val="tx1"/>
                </a:solidFill>
              </a:rPr>
              <a:t>: an </a:t>
            </a:r>
            <a:r>
              <a:rPr lang="en-US" dirty="0" err="1">
                <a:solidFill>
                  <a:schemeClr val="tx1"/>
                </a:solidFill>
              </a:rPr>
              <a:t>npm</a:t>
            </a:r>
            <a:r>
              <a:rPr lang="en-US" dirty="0">
                <a:solidFill>
                  <a:schemeClr val="tx1"/>
                </a:solidFill>
              </a:rPr>
              <a:t> package that actually  does the http work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provides:  </a:t>
            </a:r>
            <a:r>
              <a:rPr lang="en-US" dirty="0" err="1">
                <a:solidFill>
                  <a:schemeClr val="tx1"/>
                </a:solidFill>
              </a:rPr>
              <a:t>axios.get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axios.post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428443-C809-48BA-96F2-F302B8BD3FD1}"/>
              </a:ext>
            </a:extLst>
          </p:cNvPr>
          <p:cNvSpPr txBox="1"/>
          <p:nvPr/>
        </p:nvSpPr>
        <p:spPr>
          <a:xfrm>
            <a:off x="8792309" y="2006600"/>
            <a:ext cx="15263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 err="1">
                <a:solidFill>
                  <a:srgbClr val="FF0000"/>
                </a:solidFill>
              </a:rPr>
              <a:t>client.ts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0BDEF4-D52E-4BFB-B588-14644CBDEDB1}"/>
              </a:ext>
            </a:extLst>
          </p:cNvPr>
          <p:cNvSpPr txBox="1"/>
          <p:nvPr/>
        </p:nvSpPr>
        <p:spPr>
          <a:xfrm>
            <a:off x="8792309" y="4559627"/>
            <a:ext cx="274320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 err="1">
                <a:solidFill>
                  <a:srgbClr val="FF0000"/>
                </a:solidFill>
              </a:rPr>
              <a:t>httpService.ts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4046C3-275A-4E69-8D34-F93DF7BD40D3}"/>
              </a:ext>
            </a:extLst>
          </p:cNvPr>
          <p:cNvSpPr txBox="1"/>
          <p:nvPr/>
        </p:nvSpPr>
        <p:spPr>
          <a:xfrm>
            <a:off x="8744244" y="3235792"/>
            <a:ext cx="3051516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 err="1">
                <a:solidFill>
                  <a:srgbClr val="FF0000"/>
                </a:solidFill>
              </a:rPr>
              <a:t>endpointService.ts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686366-3ACC-4650-AC29-83C9B1E73877}"/>
              </a:ext>
            </a:extLst>
          </p:cNvPr>
          <p:cNvSpPr/>
          <p:nvPr/>
        </p:nvSpPr>
        <p:spPr>
          <a:xfrm>
            <a:off x="8744244" y="5542913"/>
            <a:ext cx="2992974" cy="921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You could put the scripts in a separate file, and just call them from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client.ts</a:t>
            </a:r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9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URLs vs URIs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Short answer: a URI is a name for an object, a URL is an address that tells you how to get to the object.</a:t>
            </a:r>
          </a:p>
          <a:p>
            <a:r>
              <a:rPr lang="en-US" dirty="0"/>
              <a:t>A URL will always have an access method, </a:t>
            </a:r>
            <a:r>
              <a:rPr lang="en-US" dirty="0" err="1"/>
              <a:t>eg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http://foo.bar.example</a:t>
            </a:r>
            <a:r>
              <a:rPr lang="en-US" dirty="0"/>
              <a:t> ; </a:t>
            </a:r>
          </a:p>
          <a:p>
            <a:r>
              <a:rPr lang="en-US" dirty="0"/>
              <a:t>Every URL is a URI; a URL may be located by 0, 1, or more URLs.</a:t>
            </a:r>
          </a:p>
          <a:p>
            <a:r>
              <a:rPr lang="en-US" dirty="0"/>
              <a:t>The gory details:</a:t>
            </a:r>
          </a:p>
          <a:p>
            <a:pPr lvl="1"/>
            <a:r>
              <a:rPr lang="en-US" dirty="0">
                <a:hlinkClick r:id="rId3"/>
              </a:rPr>
              <a:t>https://tools.ietf.org/html/rfc3986</a:t>
            </a:r>
            <a:r>
              <a:rPr lang="en-US" dirty="0"/>
              <a:t> (</a:t>
            </a:r>
            <a:r>
              <a:rPr lang="en-US" dirty="0" err="1"/>
              <a:t>esp</a:t>
            </a:r>
            <a:r>
              <a:rPr lang="en-US" dirty="0"/>
              <a:t> Sec 1.1.2)</a:t>
            </a:r>
          </a:p>
          <a:p>
            <a:pPr lvl="1"/>
            <a:r>
              <a:rPr lang="en-US" dirty="0">
                <a:hlinkClick r:id="rId4"/>
              </a:rPr>
              <a:t>https://tools.ietf.org/html/rfc8820</a:t>
            </a:r>
            <a:endParaRPr lang="en-US" dirty="0"/>
          </a:p>
          <a:p>
            <a:r>
              <a:rPr lang="en-US" dirty="0"/>
              <a:t>Even shorter answer: don't worry about it.	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56B5-4612-475F-9266-6070B9C1C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When the running event handler completes, the scheduler chooses one of the other ready event handlers to execute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BBDF9-C2D3-4729-AD8D-65CFED72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23DC2F-365A-4AEB-9EF0-119ABA15C84E}"/>
              </a:ext>
            </a:extLst>
          </p:cNvPr>
          <p:cNvSpPr/>
          <p:nvPr/>
        </p:nvSpPr>
        <p:spPr>
          <a:xfrm>
            <a:off x="4886177" y="1749266"/>
            <a:ext cx="6615332" cy="41833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 Pool of Waiting event handlers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531E50-2BAE-404B-A563-ACBB75D9DD8B}"/>
              </a:ext>
            </a:extLst>
          </p:cNvPr>
          <p:cNvGrpSpPr/>
          <p:nvPr/>
        </p:nvGrpSpPr>
        <p:grpSpPr>
          <a:xfrm>
            <a:off x="1980614" y="2816470"/>
            <a:ext cx="492369" cy="2286000"/>
            <a:chOff x="9425354" y="2349305"/>
            <a:chExt cx="492369" cy="2286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CC033A2-9B45-4506-AB38-8BEFE08869ED}"/>
                </a:ext>
              </a:extLst>
            </p:cNvPr>
            <p:cNvSpPr/>
            <p:nvPr/>
          </p:nvSpPr>
          <p:spPr>
            <a:xfrm>
              <a:off x="9425354" y="2349305"/>
              <a:ext cx="492369" cy="492369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2B7FC8E-B6BD-40A4-A3A9-5070182217CD}"/>
                </a:ext>
              </a:extLst>
            </p:cNvPr>
            <p:cNvCxnSpPr>
              <a:cxnSpLocks/>
              <a:stCxn id="7" idx="4"/>
            </p:cNvCxnSpPr>
            <p:nvPr/>
          </p:nvCxnSpPr>
          <p:spPr>
            <a:xfrm flipH="1">
              <a:off x="9664505" y="2841674"/>
              <a:ext cx="7034" cy="1793631"/>
            </a:xfrm>
            <a:prstGeom prst="line">
              <a:avLst/>
            </a:prstGeom>
            <a:ln w="444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80647D-D6EB-4072-AB8B-C4B501BB8AEB}"/>
              </a:ext>
            </a:extLst>
          </p:cNvPr>
          <p:cNvGrpSpPr/>
          <p:nvPr/>
        </p:nvGrpSpPr>
        <p:grpSpPr>
          <a:xfrm>
            <a:off x="6724426" y="2816470"/>
            <a:ext cx="492369" cy="2286000"/>
            <a:chOff x="9425354" y="2349305"/>
            <a:chExt cx="492369" cy="2286000"/>
          </a:xfrm>
          <a:solidFill>
            <a:srgbClr val="00B050"/>
          </a:solidFill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2BBEA76-81FF-40A6-B586-3742C6AE173C}"/>
                </a:ext>
              </a:extLst>
            </p:cNvPr>
            <p:cNvCxnSpPr>
              <a:cxnSpLocks/>
              <a:stCxn id="11" idx="4"/>
            </p:cNvCxnSpPr>
            <p:nvPr/>
          </p:nvCxnSpPr>
          <p:spPr>
            <a:xfrm flipH="1">
              <a:off x="9664505" y="2841674"/>
              <a:ext cx="7034" cy="1793631"/>
            </a:xfrm>
            <a:prstGeom prst="line">
              <a:avLst/>
            </a:prstGeom>
            <a:grpFill/>
            <a:ln w="444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E283931-4022-4370-B4D7-872BF5D9EFAD}"/>
                </a:ext>
              </a:extLst>
            </p:cNvPr>
            <p:cNvSpPr/>
            <p:nvPr/>
          </p:nvSpPr>
          <p:spPr>
            <a:xfrm>
              <a:off x="9425354" y="2349305"/>
              <a:ext cx="492369" cy="492369"/>
            </a:xfrm>
            <a:prstGeom prst="ellipse">
              <a:avLst/>
            </a:prstGeom>
            <a:grp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1AB54C-93E1-41E2-B149-5CC7683BF4D5}"/>
              </a:ext>
            </a:extLst>
          </p:cNvPr>
          <p:cNvGrpSpPr/>
          <p:nvPr/>
        </p:nvGrpSpPr>
        <p:grpSpPr>
          <a:xfrm>
            <a:off x="8944922" y="2816470"/>
            <a:ext cx="492369" cy="2286000"/>
            <a:chOff x="9425354" y="2349305"/>
            <a:chExt cx="492369" cy="2286000"/>
          </a:xfrm>
          <a:solidFill>
            <a:srgbClr val="FF0000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6C207F3-73A5-417B-BD96-BD1017859CD3}"/>
                </a:ext>
              </a:extLst>
            </p:cNvPr>
            <p:cNvSpPr/>
            <p:nvPr/>
          </p:nvSpPr>
          <p:spPr>
            <a:xfrm>
              <a:off x="9425354" y="2349305"/>
              <a:ext cx="492369" cy="492369"/>
            </a:xfrm>
            <a:prstGeom prst="ellipse">
              <a:avLst/>
            </a:prstGeom>
            <a:grp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7B3973-2B49-4F12-9426-57D2604A26E0}"/>
                </a:ext>
              </a:extLst>
            </p:cNvPr>
            <p:cNvCxnSpPr>
              <a:stCxn id="13" idx="4"/>
            </p:cNvCxnSpPr>
            <p:nvPr/>
          </p:nvCxnSpPr>
          <p:spPr>
            <a:xfrm flipH="1">
              <a:off x="9664505" y="2841674"/>
              <a:ext cx="7034" cy="1793631"/>
            </a:xfrm>
            <a:prstGeom prst="line">
              <a:avLst/>
            </a:prstGeom>
            <a:grpFill/>
            <a:ln w="444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FE9661-2174-4380-AD29-91E23FEDE506}"/>
              </a:ext>
            </a:extLst>
          </p:cNvPr>
          <p:cNvGrpSpPr/>
          <p:nvPr/>
        </p:nvGrpSpPr>
        <p:grpSpPr>
          <a:xfrm>
            <a:off x="10055169" y="2816470"/>
            <a:ext cx="492369" cy="2286000"/>
            <a:chOff x="9425354" y="2349305"/>
            <a:chExt cx="492369" cy="2286000"/>
          </a:xfrm>
          <a:solidFill>
            <a:srgbClr val="FF0000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1C4B407-DBC9-4CD3-90C2-3B2B74152D19}"/>
                </a:ext>
              </a:extLst>
            </p:cNvPr>
            <p:cNvSpPr/>
            <p:nvPr/>
          </p:nvSpPr>
          <p:spPr>
            <a:xfrm>
              <a:off x="9425354" y="2349305"/>
              <a:ext cx="492369" cy="492369"/>
            </a:xfrm>
            <a:prstGeom prst="ellipse">
              <a:avLst/>
            </a:prstGeom>
            <a:grp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9FC7061-B0FD-4532-B944-735DB2CE9051}"/>
                </a:ext>
              </a:extLst>
            </p:cNvPr>
            <p:cNvCxnSpPr>
              <a:stCxn id="16" idx="4"/>
            </p:cNvCxnSpPr>
            <p:nvPr/>
          </p:nvCxnSpPr>
          <p:spPr>
            <a:xfrm flipH="1">
              <a:off x="9664505" y="2841674"/>
              <a:ext cx="7034" cy="1793631"/>
            </a:xfrm>
            <a:prstGeom prst="line">
              <a:avLst/>
            </a:prstGeom>
            <a:grpFill/>
            <a:ln w="444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CEA52E-9B61-434A-A9E7-7E5F8FB9AE93}"/>
              </a:ext>
            </a:extLst>
          </p:cNvPr>
          <p:cNvGrpSpPr/>
          <p:nvPr/>
        </p:nvGrpSpPr>
        <p:grpSpPr>
          <a:xfrm>
            <a:off x="5614178" y="2816470"/>
            <a:ext cx="492369" cy="2286000"/>
            <a:chOff x="9425354" y="2349305"/>
            <a:chExt cx="492369" cy="2286000"/>
          </a:xfrm>
          <a:solidFill>
            <a:srgbClr val="FF0000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29BBDF2-229F-477E-8347-C972FD66F67E}"/>
                </a:ext>
              </a:extLst>
            </p:cNvPr>
            <p:cNvSpPr/>
            <p:nvPr/>
          </p:nvSpPr>
          <p:spPr>
            <a:xfrm>
              <a:off x="9425354" y="2349305"/>
              <a:ext cx="492369" cy="492369"/>
            </a:xfrm>
            <a:prstGeom prst="ellipse">
              <a:avLst/>
            </a:prstGeom>
            <a:grp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2B45636-EDEB-446E-ADFE-F2504ED661FD}"/>
                </a:ext>
              </a:extLst>
            </p:cNvPr>
            <p:cNvCxnSpPr>
              <a:stCxn id="19" idx="4"/>
            </p:cNvCxnSpPr>
            <p:nvPr/>
          </p:nvCxnSpPr>
          <p:spPr>
            <a:xfrm flipH="1">
              <a:off x="9664505" y="2841674"/>
              <a:ext cx="7034" cy="1793631"/>
            </a:xfrm>
            <a:prstGeom prst="line">
              <a:avLst/>
            </a:prstGeom>
            <a:grpFill/>
            <a:ln w="444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028469-8EEC-4220-922D-FC4B9FE7E217}"/>
              </a:ext>
            </a:extLst>
          </p:cNvPr>
          <p:cNvGrpSpPr/>
          <p:nvPr/>
        </p:nvGrpSpPr>
        <p:grpSpPr>
          <a:xfrm>
            <a:off x="7834674" y="2816470"/>
            <a:ext cx="492369" cy="2286000"/>
            <a:chOff x="9425354" y="2349305"/>
            <a:chExt cx="492369" cy="2286000"/>
          </a:xfrm>
          <a:solidFill>
            <a:srgbClr val="00B050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3B4D4A-2EE0-4DE8-8751-3D65077D82BA}"/>
                </a:ext>
              </a:extLst>
            </p:cNvPr>
            <p:cNvSpPr/>
            <p:nvPr/>
          </p:nvSpPr>
          <p:spPr>
            <a:xfrm>
              <a:off x="9425354" y="2349305"/>
              <a:ext cx="492369" cy="492369"/>
            </a:xfrm>
            <a:prstGeom prst="ellipse">
              <a:avLst/>
            </a:prstGeom>
            <a:grp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F9B27E1-DA9B-437A-82DB-92932431C11A}"/>
                </a:ext>
              </a:extLst>
            </p:cNvPr>
            <p:cNvCxnSpPr>
              <a:stCxn id="22" idx="4"/>
            </p:cNvCxnSpPr>
            <p:nvPr/>
          </p:nvCxnSpPr>
          <p:spPr>
            <a:xfrm flipH="1">
              <a:off x="9664505" y="2841674"/>
              <a:ext cx="7034" cy="1793631"/>
            </a:xfrm>
            <a:prstGeom prst="line">
              <a:avLst/>
            </a:prstGeom>
            <a:grpFill/>
            <a:ln w="444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6EB846-F462-4EE4-A717-112F8F115B7E}"/>
              </a:ext>
            </a:extLst>
          </p:cNvPr>
          <p:cNvSpPr txBox="1"/>
          <p:nvPr/>
        </p:nvSpPr>
        <p:spPr>
          <a:xfrm>
            <a:off x="690491" y="1738165"/>
            <a:ext cx="3261360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 running event handler</a:t>
            </a:r>
          </a:p>
        </p:txBody>
      </p:sp>
    </p:spTree>
    <p:extLst>
      <p:ext uri="{BB962C8B-B14F-4D97-AF65-F5344CB8AC3E}">
        <p14:creationId xmlns:p14="http://schemas.microsoft.com/office/powerpoint/2010/main" val="43846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138 C -0.00273 0.06436 -0.01628 0.11227 -0.02995 0.11227 C -0.04349 0.11227 -0.05508 0.06436 -0.05885 -0.00138 C -0.06458 0.06436 -0.07617 0.11227 -0.08984 0.11227 C -0.10338 0.11227 -0.11497 0.06436 -0.11875 -0.00138 C -0.12448 0.06436 -0.1362 0.11227 -0.14961 0.11227 C -0.16328 0.11227 -0.17695 0.06436 -0.1806 -0.00138 C -0.18437 0.06436 -0.19609 0.11227 -0.21159 0.11227 C -0.22318 0.11227 -0.23672 0.06436 -0.24036 -0.00138 C -0.24427 0.06436 -0.25781 0.11227 -0.27148 0.11227 C -0.28503 0.11227 -0.29661 0.06436 -0.30039 -0.00138 C -0.30612 0.06436 -0.31771 0.11227 -0.33138 0.11227 C -0.34492 0.11227 -0.35651 0.06436 -0.36224 -0.00138 C -0.36602 0.06436 -0.3776 0.11227 -0.39115 0.11227 C -0.40482 0.11227 -0.41836 0.06436 -0.42213 -0.00138 C -0.42591 0.06436 -0.4375 0.11227 -0.45299 0.11227 C -0.46667 0.11227 -0.47825 0.06436 -0.4819 -0.00138 " pathEditMode="relative" rAng="0" ptsTypes="AAAAAAAAAAAAAAA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54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06949-0DD6-42A5-881B-31DBC8B6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a handler become ready?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00E7F-E263-4754-A218-E7B43812E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roughly 3 ways in which a handler can become ready:</a:t>
            </a:r>
          </a:p>
          <a:p>
            <a:pPr lvl="1"/>
            <a:r>
              <a:rPr lang="en-US" dirty="0"/>
              <a:t>it can become ready at a specific time. </a:t>
            </a:r>
          </a:p>
          <a:p>
            <a:pPr lvl="1"/>
            <a:r>
              <a:rPr lang="en-US" dirty="0"/>
              <a:t>it can become ready when some input/output event occurs</a:t>
            </a:r>
          </a:p>
          <a:p>
            <a:pPr lvl="1"/>
            <a:r>
              <a:rPr lang="en-US" dirty="0"/>
              <a:t>it can become ready when some other handler or handlers complete.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6BE9E-EC27-4CE5-9550-8B49A6C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9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E656-8716-4848-8E5D-5CA9A3028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you create a promise?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AEE23-425A-4A3D-91A4-3058B5A7F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59"/>
            <a:ext cx="7887346" cy="5041317"/>
          </a:xfrm>
        </p:spPr>
        <p:txBody>
          <a:bodyPr/>
          <a:lstStyle/>
          <a:p>
            <a:r>
              <a:rPr lang="en-US" dirty="0"/>
              <a:t>When you say:</a:t>
            </a:r>
          </a:p>
          <a:p>
            <a:endParaRPr lang="en-US" dirty="0"/>
          </a:p>
          <a:p>
            <a:pPr lvl="1"/>
            <a:r>
              <a:rPr lang="en-US" dirty="0"/>
              <a:t>A new event handler is created and thrown in the pool.</a:t>
            </a:r>
          </a:p>
          <a:p>
            <a:pPr lvl="1"/>
            <a:r>
              <a:rPr lang="en-US" dirty="0"/>
              <a:t>The variable p1 is bound to a representation of that event handler</a:t>
            </a:r>
          </a:p>
          <a:p>
            <a:pPr lvl="1"/>
            <a:r>
              <a:rPr lang="en-US" dirty="0"/>
              <a:t>The handler that is creating p1 continues to execute.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6E9AA2-6466-4A11-9D2C-F1632000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13CAC1-F246-45B4-A121-755DB88148F0}"/>
              </a:ext>
            </a:extLst>
          </p:cNvPr>
          <p:cNvSpPr/>
          <p:nvPr/>
        </p:nvSpPr>
        <p:spPr>
          <a:xfrm>
            <a:off x="1086518" y="2006377"/>
            <a:ext cx="3852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p1 = 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Promise ...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0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30BC-B599-47E1-A8AE-D0408032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What happens when you say "await"?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58C70-156C-469A-820F-01CEFC10B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say:</a:t>
            </a:r>
          </a:p>
          <a:p>
            <a:endParaRPr lang="en-US" dirty="0"/>
          </a:p>
          <a:p>
            <a:pPr lvl="1"/>
            <a:r>
              <a:rPr lang="en-US" dirty="0"/>
              <a:t>the current handler suspends itself.</a:t>
            </a:r>
          </a:p>
          <a:p>
            <a:pPr lvl="1"/>
            <a:r>
              <a:rPr lang="en-US" dirty="0"/>
              <a:t>the remainder of the current handler is thrown into the pool, with notation to say that it will be ready to run when p1 completes successfully.</a:t>
            </a:r>
          </a:p>
          <a:p>
            <a:pPr lvl="1"/>
            <a:r>
              <a:rPr lang="en-US" dirty="0"/>
              <a:t>the scheduler chooses some ready event to execute.</a:t>
            </a:r>
          </a:p>
          <a:p>
            <a:pPr lvl="2"/>
            <a:r>
              <a:rPr lang="en-US" dirty="0"/>
              <a:t>Maybe p1, maybe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3FE69-D1B2-4E0A-A19B-FF545DE6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695234-1DFF-42E2-8770-3A3F1276F980}"/>
              </a:ext>
            </a:extLst>
          </p:cNvPr>
          <p:cNvSpPr/>
          <p:nvPr/>
        </p:nvSpPr>
        <p:spPr>
          <a:xfrm>
            <a:off x="1318635" y="2006378"/>
            <a:ext cx="1313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p1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4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30BC-B599-47E1-A8AE-D0408032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What happens when you say p1.next{...}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58C70-156C-469A-820F-01CEFC10B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say p1.next{....}</a:t>
            </a:r>
          </a:p>
          <a:p>
            <a:pPr lvl="1"/>
            <a:r>
              <a:rPr lang="en-US" dirty="0"/>
              <a:t>a new promise is created.</a:t>
            </a:r>
          </a:p>
          <a:p>
            <a:pPr lvl="1"/>
            <a:r>
              <a:rPr lang="en-US" dirty="0"/>
              <a:t>the new promise is marked as being ready to execute then p1 completes successfully</a:t>
            </a:r>
          </a:p>
          <a:p>
            <a:pPr lvl="1"/>
            <a:r>
              <a:rPr lang="en-US" dirty="0"/>
              <a:t>the current handler continues to execute.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3FE69-D1B2-4E0A-A19B-FF545DE6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40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30BC-B599-47E1-A8AE-D0408032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What happens when you say p1.</a:t>
            </a:r>
            <a:r>
              <a:rPr lang="en-US" dirty="0">
                <a:highlight>
                  <a:srgbClr val="FFFF00"/>
                </a:highlight>
              </a:rPr>
              <a:t>catch</a:t>
            </a:r>
            <a:r>
              <a:rPr lang="en-US" dirty="0"/>
              <a:t>{...}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58C70-156C-469A-820F-01CEFC10B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say p1.</a:t>
            </a:r>
            <a:r>
              <a:rPr lang="en-US" dirty="0">
                <a:highlight>
                  <a:srgbClr val="FFFF00"/>
                </a:highlight>
              </a:rPr>
              <a:t>catch</a:t>
            </a:r>
            <a:r>
              <a:rPr lang="en-US" dirty="0"/>
              <a:t>{....}</a:t>
            </a:r>
          </a:p>
          <a:p>
            <a:pPr lvl="1"/>
            <a:r>
              <a:rPr lang="en-US" dirty="0"/>
              <a:t>a new promise is created.</a:t>
            </a:r>
          </a:p>
          <a:p>
            <a:pPr lvl="1"/>
            <a:r>
              <a:rPr lang="en-US" dirty="0"/>
              <a:t>the new promise is marked as being ready to execute then p1 completes </a:t>
            </a:r>
            <a:r>
              <a:rPr lang="en-US" strike="sngStrike" dirty="0"/>
              <a:t>successfully</a:t>
            </a:r>
            <a:r>
              <a:rPr lang="en-US" dirty="0"/>
              <a:t> by </a:t>
            </a:r>
            <a:r>
              <a:rPr lang="en-US" dirty="0">
                <a:highlight>
                  <a:srgbClr val="FFFF00"/>
                </a:highlight>
              </a:rPr>
              <a:t>throwing an error.</a:t>
            </a:r>
            <a:endParaRPr lang="en-US" strike="sngStrike" dirty="0">
              <a:highlight>
                <a:srgbClr val="FFFF00"/>
              </a:highlight>
            </a:endParaRPr>
          </a:p>
          <a:p>
            <a:pPr lvl="1"/>
            <a:r>
              <a:rPr lang="en-US" dirty="0"/>
              <a:t>the current handler continues to execute.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3FE69-D1B2-4E0A-A19B-FF545DE6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61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C627D-C110-4A50-86BC-AEF0A7AEF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What's the difference between a promise and an event handler?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459EF-FB40-46BD-94E6-928EFA93E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promise is the representation of an event handler in a program.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promise survives even after its handler has finished executing.</a:t>
            </a:r>
          </a:p>
          <a:p>
            <a:pPr lvl="1"/>
            <a:r>
              <a:rPr lang="en-US" dirty="0"/>
              <a:t>so, for example, in the following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code in the next will be executed.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B465D-9946-468B-B21A-97D71C4DB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FEE3CE-4D5F-4C3C-8A66-7163C9837BB2}"/>
              </a:ext>
            </a:extLst>
          </p:cNvPr>
          <p:cNvSpPr/>
          <p:nvPr/>
        </p:nvSpPr>
        <p:spPr>
          <a:xfrm>
            <a:off x="1810042" y="3752001"/>
            <a:ext cx="2761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p1(...);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p1.next(...)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19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rgbClr val="0070C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l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13014</TotalTime>
  <Words>626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Verdana</vt:lpstr>
      <vt:lpstr>Consolas</vt:lpstr>
      <vt:lpstr>Calibri</vt:lpstr>
      <vt:lpstr>Arial</vt:lpstr>
      <vt:lpstr>Ink Free</vt:lpstr>
      <vt:lpstr>Office Theme</vt:lpstr>
      <vt:lpstr>CS 4350: Fundamentals of Software Engineering CS 5500: Foundations of Software Engineering  Supplementary Slides for 2/11/21</vt:lpstr>
      <vt:lpstr>URLs vs URIs</vt:lpstr>
      <vt:lpstr>When the running event handler completes, the scheduler chooses one of the other ready event handlers to execute</vt:lpstr>
      <vt:lpstr>How can a handler become ready?</vt:lpstr>
      <vt:lpstr>What happens when you create a promise?</vt:lpstr>
      <vt:lpstr> What happens when you say "await"?</vt:lpstr>
      <vt:lpstr> What happens when you say p1.next{...} ?</vt:lpstr>
      <vt:lpstr> What happens when you say p1.catch{...} ?</vt:lpstr>
      <vt:lpstr>What's the difference between a promise and an event handler?</vt:lpstr>
      <vt:lpstr>Better names for the layers in our client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title</dc:title>
  <dc:creator>Mitchell Wand</dc:creator>
  <cp:lastModifiedBy>Mitchell Wand</cp:lastModifiedBy>
  <cp:revision>323</cp:revision>
  <dcterms:created xsi:type="dcterms:W3CDTF">2021-01-07T15:19:22Z</dcterms:created>
  <dcterms:modified xsi:type="dcterms:W3CDTF">2021-02-10T20:54:11Z</dcterms:modified>
</cp:coreProperties>
</file>